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659"/>
    <p:restoredTop sz="94674"/>
  </p:normalViewPr>
  <p:slideViewPr>
    <p:cSldViewPr snapToGrid="0" snapToObjects="1">
      <p:cViewPr>
        <p:scale>
          <a:sx n="145" d="100"/>
          <a:sy n="145" d="100"/>
        </p:scale>
        <p:origin x="752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2129B-F83F-AB41-9955-F6498CEDAF8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DCF165D-A9F7-0A45-A50D-AF9E49E77C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58772C7-49BA-024B-9231-F5FC1F99B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1CB817-DF90-5C4E-914F-2800F922FB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EC1A6B-F880-F647-ABCF-F538979CB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0872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787F8-9301-3A4A-B7B5-1EBBF929F2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2710FC-B06B-C746-9CD2-A81458692C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DA29C-740A-3149-B5A2-F24FF30DA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26DD8-FFBB-924E-AD60-4B1E0FEEA9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899C2-0DDC-9D40-9D57-C5E877EA4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62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BA9D941-C32C-9045-B56E-34BA1F3376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201AF9-DCB5-1847-A760-F0D413BC0B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3A43F3-2FEC-8D45-9AE5-E119AA8AB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4F6A89-E09D-0046-AB5F-EF084F14B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492C93-BE32-144C-9055-A8A8F4737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24107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87BE6-1295-224A-BBAF-5FCFDCC1A8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1DE1EE-282E-ED4C-B6F6-B0E5E33887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7B8352-B8A3-EB46-ACE7-C574909A5B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72EC39-F32D-574B-9A88-2C8B9AE91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AAA8C-6F66-BC48-AEF5-762B06CE1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620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BB3A0-5D50-EF4A-8B35-C38C16156C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CD0F41-1141-5545-9C8C-7D88A9F0F7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AEB719-4F04-BF40-94E7-D6D605CFF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58BFFF-452D-9149-A06A-10023F5DF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C4455-B953-FD4A-BD2C-58AB9A9A3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193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783CB-5196-E944-94D2-0853E852A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01D06-76B9-A545-A624-5D6B941C5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F4A3D4-9AA8-AE47-8919-F2BA0A7F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96AD9B-14D2-6040-8A61-4F4295EF2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EA2A80-26BF-DD4B-B90E-B0A9352B4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F95663-0ADD-544B-BCD9-259A098F1E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918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3E2FC-168B-7542-AA24-BB2A9D863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A2AC0D-9E7B-E245-9204-D6E8D61510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C3E78F-C337-C848-8BB2-C8F65785D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4266EB-E704-2249-B6D9-D68A39DBF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C8CF5-C499-D342-B5A8-4B2BFC9E517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06BDAAF-D2BF-C748-9CCC-55DEE635F3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0D5D2A0-DD29-1A45-9230-C1D183C1F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33E0FC6-3842-F14B-9774-F6B70851C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843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F9AE8-8D08-7643-A981-319B94B037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1CC5B7-9931-8244-A825-5B5B02CCD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76F4F-BACD-574A-8147-673E477E6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2EA4E7-ADDD-2E48-9941-2B082C9EAE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46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9ADA27-E432-2F4A-B385-E306C58CBD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19F085-3A16-2241-A415-E8A89F67C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E7418-7D7A-0E4A-A013-3F9174D2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6853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CD52EC-B2CC-FD44-A712-258433407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7BF35D-3B87-5448-BA0A-A6D3CDCFCE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E4A334-DE6A-4748-8076-E04E3ADD6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17107B-898D-BF49-8C96-FDC550CE08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EF87B5-DC54-0348-89B6-0C474DB9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241DA6-FA94-414B-A993-50393520A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166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09D82-9535-1B41-8457-E7558F7139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F55899-2572-794F-A594-A8065F41CC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8C6480-9881-0D41-9F4D-919BDE2A4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B7BA92-B0DF-3349-B738-1F15B8ECA6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BD250C-C070-964B-9D09-5708E6F69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79C17B-BBEF-954E-9C92-F5944330E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93275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ACBA28-6B51-DF48-8E76-8895DD6467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1E4AD0-7E14-7244-A8D9-CDB7097FBA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2E9D10-6F90-8C4C-849B-D73C2B78DF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E8FDC1-A11D-FE47-9687-284F0CB484D7}" type="datetimeFigureOut">
              <a:rPr lang="en-US" smtClean="0"/>
              <a:t>3/27/19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E60459-AE96-124E-B733-54AEA2AE18E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0575C-1562-0E4E-8096-4202AE4B14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A512E-E603-274C-958B-E7DEFFE04F6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0613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E5AAE6-8581-474C-B682-E560E52E4F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 glimpse at digital communications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EC69E-81C8-9142-9C3D-5C7662D373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724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E941C-B35D-284A-BD52-C4DEA372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Embedded Protocols: </a:t>
            </a:r>
            <a:r>
              <a:rPr lang="en-US" dirty="0">
                <a:solidFill>
                  <a:srgbClr val="FF0000"/>
                </a:solidFill>
              </a:rPr>
              <a:t>SPI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18D60-5312-7A41-8409-AFA36EDFA2A1}"/>
              </a:ext>
            </a:extLst>
          </p:cNvPr>
          <p:cNvSpPr txBox="1"/>
          <p:nvPr/>
        </p:nvSpPr>
        <p:spPr>
          <a:xfrm>
            <a:off x="6814039" y="1327638"/>
            <a:ext cx="35968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(Serial Peripheral Interface)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6C4418-EFF9-0B41-94CB-DB9379741007}"/>
              </a:ext>
            </a:extLst>
          </p:cNvPr>
          <p:cNvSpPr txBox="1"/>
          <p:nvPr/>
        </p:nvSpPr>
        <p:spPr>
          <a:xfrm>
            <a:off x="1425350" y="5500688"/>
            <a:ext cx="980993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Synchronous, full-duplex, single-master/ multi-slave.  </a:t>
            </a:r>
          </a:p>
          <a:p>
            <a:r>
              <a:rPr lang="en-US" sz="2400" dirty="0"/>
              <a:t>More wires, which generally increase in number with number of components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DC9B962-30CF-E14F-8F58-EB78C000B5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90579"/>
            <a:ext cx="10665069" cy="333283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778D354-E9FB-A945-940D-11694F84EAF7}"/>
              </a:ext>
            </a:extLst>
          </p:cNvPr>
          <p:cNvSpPr txBox="1"/>
          <p:nvPr/>
        </p:nvSpPr>
        <p:spPr>
          <a:xfrm>
            <a:off x="10015537" y="3005897"/>
            <a:ext cx="21764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(Clock)</a:t>
            </a:r>
          </a:p>
          <a:p>
            <a:r>
              <a:rPr lang="en-US" sz="2000" dirty="0"/>
              <a:t>(Data In)</a:t>
            </a:r>
          </a:p>
          <a:p>
            <a:r>
              <a:rPr lang="en-US" sz="2000" dirty="0"/>
              <a:t>(Data Out)</a:t>
            </a:r>
          </a:p>
          <a:p>
            <a:r>
              <a:rPr lang="en-US" sz="2000" dirty="0"/>
              <a:t>(Select)</a:t>
            </a:r>
          </a:p>
        </p:txBody>
      </p:sp>
    </p:spTree>
    <p:extLst>
      <p:ext uri="{BB962C8B-B14F-4D97-AF65-F5344CB8AC3E}">
        <p14:creationId xmlns:p14="http://schemas.microsoft.com/office/powerpoint/2010/main" val="3006530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E941C-B35D-284A-BD52-C4DEA372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Embedded Protocols: </a:t>
            </a:r>
            <a:r>
              <a:rPr lang="en-US" dirty="0">
                <a:solidFill>
                  <a:srgbClr val="FF0000"/>
                </a:solidFill>
              </a:rPr>
              <a:t>SPI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318D60-5312-7A41-8409-AFA36EDFA2A1}"/>
              </a:ext>
            </a:extLst>
          </p:cNvPr>
          <p:cNvSpPr txBox="1"/>
          <p:nvPr/>
        </p:nvSpPr>
        <p:spPr>
          <a:xfrm>
            <a:off x="3657602" y="1655795"/>
            <a:ext cx="20728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Multiple Slaves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34C61B-148D-D746-91A9-28766A6D3B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9238" y="1976782"/>
            <a:ext cx="6476024" cy="513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727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AA20-EFC6-ED46-8E6F-CE93A0E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We need a method of transmitting 1’s and 0’s over wire, in order for components to share digital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81AC15-FFED-D347-A519-508DB7583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3254" y="1833625"/>
            <a:ext cx="4282758" cy="4579049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CBE44EB-4A90-9442-B1CA-26BCECE418A8}"/>
              </a:ext>
            </a:extLst>
          </p:cNvPr>
          <p:cNvSpPr txBox="1"/>
          <p:nvPr/>
        </p:nvSpPr>
        <p:spPr>
          <a:xfrm>
            <a:off x="838200" y="2644877"/>
            <a:ext cx="37611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Parallel Communication</a:t>
            </a:r>
          </a:p>
          <a:p>
            <a:r>
              <a:rPr lang="en-US" sz="2800" dirty="0"/>
              <a:t>	- higher data rates</a:t>
            </a:r>
          </a:p>
          <a:p>
            <a:r>
              <a:rPr lang="en-US" sz="2800" dirty="0"/>
              <a:t>	- more pins/wires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8BBC56B-DB79-CB4D-A8C8-775FD376FC29}"/>
              </a:ext>
            </a:extLst>
          </p:cNvPr>
          <p:cNvSpPr txBox="1"/>
          <p:nvPr/>
        </p:nvSpPr>
        <p:spPr>
          <a:xfrm>
            <a:off x="921524" y="4616243"/>
            <a:ext cx="376115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Serial Communication</a:t>
            </a:r>
          </a:p>
          <a:p>
            <a:r>
              <a:rPr lang="en-US" sz="2800" dirty="0"/>
              <a:t>	- lower data rates</a:t>
            </a:r>
          </a:p>
          <a:p>
            <a:r>
              <a:rPr lang="en-US" sz="2800" dirty="0"/>
              <a:t>	- less pins/wires</a:t>
            </a:r>
          </a:p>
        </p:txBody>
      </p:sp>
    </p:spTree>
    <p:extLst>
      <p:ext uri="{BB962C8B-B14F-4D97-AF65-F5344CB8AC3E}">
        <p14:creationId xmlns:p14="http://schemas.microsoft.com/office/powerpoint/2010/main" val="34345018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AA20-EFC6-ED46-8E6F-CE93A0E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Basically every communication you will use is a serial interface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BE44EB-4A90-9442-B1CA-26BCECE418A8}"/>
              </a:ext>
            </a:extLst>
          </p:cNvPr>
          <p:cNvSpPr txBox="1"/>
          <p:nvPr/>
        </p:nvSpPr>
        <p:spPr>
          <a:xfrm>
            <a:off x="169605" y="3337374"/>
            <a:ext cx="442205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At its core, serial communication is just a time series of binary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FFA44-E424-6E46-8AAF-701FB692D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68" y="1362872"/>
            <a:ext cx="7112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093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AA20-EFC6-ED46-8E6F-CE93A0E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However, voltage levels can vary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BE44EB-4A90-9442-B1CA-26BCECE418A8}"/>
              </a:ext>
            </a:extLst>
          </p:cNvPr>
          <p:cNvSpPr txBox="1"/>
          <p:nvPr/>
        </p:nvSpPr>
        <p:spPr>
          <a:xfrm>
            <a:off x="376083" y="2786767"/>
            <a:ext cx="442205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Electrically, 1 and 0 must be assigned to a voltage.  </a:t>
            </a:r>
          </a:p>
          <a:p>
            <a:endParaRPr lang="en-US" sz="2800" dirty="0"/>
          </a:p>
          <a:p>
            <a:r>
              <a:rPr lang="en-US" sz="2800" dirty="0"/>
              <a:t>Often, these are just 0 (GND) and </a:t>
            </a:r>
            <a:r>
              <a:rPr lang="en-US" sz="2800" dirty="0" err="1"/>
              <a:t>Vcc</a:t>
            </a:r>
            <a:r>
              <a:rPr lang="en-US" sz="2800" dirty="0"/>
              <a:t> of the system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FFA44-E424-6E46-8AAF-701FB692D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68" y="1362872"/>
            <a:ext cx="7112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48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AA20-EFC6-ED46-8E6F-CE93A0E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Sometimes, the voltages can be counter-intuitive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BE44EB-4A90-9442-B1CA-26BCECE418A8}"/>
              </a:ext>
            </a:extLst>
          </p:cNvPr>
          <p:cNvSpPr txBox="1"/>
          <p:nvPr/>
        </p:nvSpPr>
        <p:spPr>
          <a:xfrm>
            <a:off x="376083" y="2786767"/>
            <a:ext cx="442205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There are no rules about voltage assignments, though.</a:t>
            </a:r>
          </a:p>
          <a:p>
            <a:endParaRPr lang="en-US" sz="2800" dirty="0"/>
          </a:p>
          <a:p>
            <a:r>
              <a:rPr lang="en-US" sz="2800" dirty="0"/>
              <a:t>They can be whatever is deemed to make the most sense for the given </a:t>
            </a:r>
            <a:r>
              <a:rPr lang="en-US" sz="2800" i="1" dirty="0"/>
              <a:t>protocol</a:t>
            </a:r>
            <a:endParaRPr lang="en-US" sz="2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5FFA44-E424-6E46-8AAF-701FB692DA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68" y="1362872"/>
            <a:ext cx="711200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8459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AAA20-EFC6-ED46-8E6F-CE93A0E09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What do we mean by a </a:t>
            </a:r>
            <a:r>
              <a:rPr lang="en-US" i="1" dirty="0"/>
              <a:t>protocol</a:t>
            </a:r>
            <a:r>
              <a:rPr lang="en-US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2C41A5C-6B8E-2647-8F70-E0FFAE8F61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607" y="2609439"/>
            <a:ext cx="11388039" cy="3938844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C993742-EEB2-484A-A2CE-3DAEFF219291}"/>
              </a:ext>
            </a:extLst>
          </p:cNvPr>
          <p:cNvSpPr/>
          <p:nvPr/>
        </p:nvSpPr>
        <p:spPr>
          <a:xfrm>
            <a:off x="629265" y="4303557"/>
            <a:ext cx="5171768" cy="268442"/>
          </a:xfrm>
          <a:prstGeom prst="rect">
            <a:avLst/>
          </a:prstGeom>
          <a:noFill/>
          <a:ln w="158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2EFD94A-3A81-6C4C-92A7-9270900AFB1B}"/>
              </a:ext>
            </a:extLst>
          </p:cNvPr>
          <p:cNvSpPr/>
          <p:nvPr/>
        </p:nvSpPr>
        <p:spPr>
          <a:xfrm>
            <a:off x="6921909" y="5783311"/>
            <a:ext cx="5171768" cy="268442"/>
          </a:xfrm>
          <a:prstGeom prst="rect">
            <a:avLst/>
          </a:prstGeom>
          <a:noFill/>
          <a:ln w="158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B028239-BA62-9B42-AC82-56507AD40E3D}"/>
              </a:ext>
            </a:extLst>
          </p:cNvPr>
          <p:cNvSpPr/>
          <p:nvPr/>
        </p:nvSpPr>
        <p:spPr>
          <a:xfrm>
            <a:off x="6921909" y="3094188"/>
            <a:ext cx="5171768" cy="268442"/>
          </a:xfrm>
          <a:prstGeom prst="rect">
            <a:avLst/>
          </a:prstGeom>
          <a:noFill/>
          <a:ln w="158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0C197FC-A889-EE4F-923A-460E75E02C89}"/>
              </a:ext>
            </a:extLst>
          </p:cNvPr>
          <p:cNvSpPr/>
          <p:nvPr/>
        </p:nvSpPr>
        <p:spPr>
          <a:xfrm>
            <a:off x="6921909" y="5303757"/>
            <a:ext cx="5171768" cy="268442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F31752C-8690-CF48-B6E2-9D49E1FCC685}"/>
              </a:ext>
            </a:extLst>
          </p:cNvPr>
          <p:cNvSpPr/>
          <p:nvPr/>
        </p:nvSpPr>
        <p:spPr>
          <a:xfrm>
            <a:off x="606935" y="5514869"/>
            <a:ext cx="5171768" cy="268442"/>
          </a:xfrm>
          <a:prstGeom prst="rect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9DDA401-67F9-AA40-9F9B-983ACD7097A5}"/>
              </a:ext>
            </a:extLst>
          </p:cNvPr>
          <p:cNvSpPr txBox="1"/>
          <p:nvPr/>
        </p:nvSpPr>
        <p:spPr>
          <a:xfrm>
            <a:off x="2502071" y="1928243"/>
            <a:ext cx="8171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Familiar protocols for communications between </a:t>
            </a:r>
            <a:r>
              <a:rPr lang="en-US" dirty="0">
                <a:solidFill>
                  <a:srgbClr val="00B050"/>
                </a:solidFill>
              </a:rPr>
              <a:t>devices</a:t>
            </a:r>
            <a:r>
              <a:rPr lang="en-US" dirty="0"/>
              <a:t>, and </a:t>
            </a:r>
            <a:r>
              <a:rPr lang="en-US" dirty="0">
                <a:solidFill>
                  <a:srgbClr val="FF0000"/>
                </a:solidFill>
              </a:rPr>
              <a:t>embedded components</a:t>
            </a:r>
          </a:p>
        </p:txBody>
      </p:sp>
    </p:spTree>
    <p:extLst>
      <p:ext uri="{BB962C8B-B14F-4D97-AF65-F5344CB8AC3E}">
        <p14:creationId xmlns:p14="http://schemas.microsoft.com/office/powerpoint/2010/main" val="24779917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F903FC-20BC-944F-80CB-D8180C0200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flow types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89092B-4B3C-E34B-BA26-C3014DE9B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257" y="1956448"/>
            <a:ext cx="3849482" cy="92387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E30E335-123A-AB4C-9DC3-04A3FC18C2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268" y="4069960"/>
            <a:ext cx="4003461" cy="101186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7B84C8E-21A0-7A49-9C21-80E5924D6B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3419" y="2214255"/>
            <a:ext cx="4091449" cy="3079585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8895D82-994A-A142-90C5-E048B21757B9}"/>
              </a:ext>
            </a:extLst>
          </p:cNvPr>
          <p:cNvCxnSpPr/>
          <p:nvPr/>
        </p:nvCxnSpPr>
        <p:spPr>
          <a:xfrm flipV="1">
            <a:off x="4355690" y="3362632"/>
            <a:ext cx="2172929" cy="11208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3CF9B12-591D-A54C-8EDB-BFDE1705B915}"/>
              </a:ext>
            </a:extLst>
          </p:cNvPr>
          <p:cNvCxnSpPr>
            <a:cxnSpLocks/>
          </p:cNvCxnSpPr>
          <p:nvPr/>
        </p:nvCxnSpPr>
        <p:spPr>
          <a:xfrm flipV="1">
            <a:off x="4355690" y="4575892"/>
            <a:ext cx="2172929" cy="845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2633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E941C-B35D-284A-BD52-C4DEA372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considerations for choosing protocols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E7C22-4F58-6B46-A34D-C81BADC8F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fontScale="92500"/>
          </a:bodyPr>
          <a:lstStyle/>
          <a:p>
            <a:r>
              <a:rPr lang="en-US" dirty="0"/>
              <a:t>“Share-ability”, i.e. how many components can share a communication line</a:t>
            </a:r>
          </a:p>
          <a:p>
            <a:endParaRPr lang="en-US" dirty="0"/>
          </a:p>
          <a:p>
            <a:r>
              <a:rPr lang="en-US" dirty="0"/>
              <a:t>Synchronous vs Asynchronous, i.e. do the components need a shared timing line (clock) </a:t>
            </a:r>
          </a:p>
          <a:p>
            <a:endParaRPr lang="en-US" dirty="0"/>
          </a:p>
          <a:p>
            <a:r>
              <a:rPr lang="en-US" dirty="0"/>
              <a:t>Transmission distance, i.e. how long can the wire be?  </a:t>
            </a:r>
          </a:p>
          <a:p>
            <a:endParaRPr lang="en-US" dirty="0"/>
          </a:p>
          <a:p>
            <a:r>
              <a:rPr lang="en-US" dirty="0"/>
              <a:t>How easy are they interface?</a:t>
            </a:r>
          </a:p>
          <a:p>
            <a:endParaRPr lang="en-US" dirty="0"/>
          </a:p>
          <a:p>
            <a:pPr marL="457200" lvl="1" indent="0">
              <a:buNone/>
            </a:pPr>
            <a:r>
              <a:rPr lang="en-US" dirty="0"/>
              <a:t>All of these considerations result from a large number of complicated factors.  They are each designed to prioritize some combination of aforementioned needs.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6609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5E941C-B35D-284A-BD52-C4DEA3728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Embedded Protocols: </a:t>
            </a:r>
            <a:r>
              <a:rPr lang="en-US" dirty="0">
                <a:solidFill>
                  <a:srgbClr val="FF0000"/>
                </a:solidFill>
              </a:rPr>
              <a:t>I</a:t>
            </a:r>
            <a:r>
              <a:rPr lang="en-US" baseline="30000" dirty="0">
                <a:solidFill>
                  <a:srgbClr val="FF0000"/>
                </a:solidFill>
              </a:rPr>
              <a:t>2</a:t>
            </a:r>
            <a:r>
              <a:rPr lang="en-US" dirty="0">
                <a:solidFill>
                  <a:srgbClr val="FF0000"/>
                </a:solidFill>
              </a:rPr>
              <a:t>C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6401CC-2C81-4046-8DBE-AFA9A7ED9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5031" y="2203136"/>
            <a:ext cx="7973961" cy="281580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3318D60-5312-7A41-8409-AFA36EDFA2A1}"/>
              </a:ext>
            </a:extLst>
          </p:cNvPr>
          <p:cNvSpPr txBox="1"/>
          <p:nvPr/>
        </p:nvSpPr>
        <p:spPr>
          <a:xfrm>
            <a:off x="6814039" y="1327638"/>
            <a:ext cx="321754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(Inter-Integrated Circuit)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27948A-70E8-6D40-B226-36518595B3FC}"/>
              </a:ext>
            </a:extLst>
          </p:cNvPr>
          <p:cNvSpPr txBox="1"/>
          <p:nvPr/>
        </p:nvSpPr>
        <p:spPr>
          <a:xfrm>
            <a:off x="2048607" y="5336931"/>
            <a:ext cx="7301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Synchronous, half-duplex, multi-master/slave.  </a:t>
            </a:r>
          </a:p>
          <a:p>
            <a:r>
              <a:rPr lang="en-US" sz="2400" dirty="0"/>
              <a:t>2 wires only, regardless of the number of </a:t>
            </a:r>
            <a:r>
              <a:rPr lang="en-US" sz="2400" dirty="0" err="1"/>
              <a:t>compononents</a:t>
            </a:r>
            <a:r>
              <a:rPr lang="en-US" sz="2400" dirty="0"/>
              <a:t>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C55AA3-34FC-EB48-B2D3-35E32C71582A}"/>
              </a:ext>
            </a:extLst>
          </p:cNvPr>
          <p:cNvSpPr txBox="1"/>
          <p:nvPr/>
        </p:nvSpPr>
        <p:spPr>
          <a:xfrm>
            <a:off x="9709637" y="2473570"/>
            <a:ext cx="10358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(Data)</a:t>
            </a:r>
          </a:p>
          <a:p>
            <a:r>
              <a:rPr lang="en-US" sz="2400" dirty="0"/>
              <a:t>(Clock)</a:t>
            </a:r>
          </a:p>
        </p:txBody>
      </p:sp>
    </p:spTree>
    <p:extLst>
      <p:ext uri="{BB962C8B-B14F-4D97-AF65-F5344CB8AC3E}">
        <p14:creationId xmlns:p14="http://schemas.microsoft.com/office/powerpoint/2010/main" val="27925601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</TotalTime>
  <Words>307</Words>
  <Application>Microsoft Macintosh PowerPoint</Application>
  <PresentationFormat>Widescreen</PresentationFormat>
  <Paragraphs>47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A glimpse at digital communications</vt:lpstr>
      <vt:lpstr>We need a method of transmitting 1’s and 0’s over wire, in order for components to share digital data</vt:lpstr>
      <vt:lpstr>Basically every communication you will use is a serial interface</vt:lpstr>
      <vt:lpstr>However, voltage levels can vary</vt:lpstr>
      <vt:lpstr>Sometimes, the voltages can be counter-intuitive</vt:lpstr>
      <vt:lpstr>What do we mean by a protocol?</vt:lpstr>
      <vt:lpstr>Data flow types</vt:lpstr>
      <vt:lpstr>Other considerations for choosing protocols</vt:lpstr>
      <vt:lpstr>Common Embedded Protocols: I2C</vt:lpstr>
      <vt:lpstr>Common Embedded Protocols: SPI</vt:lpstr>
      <vt:lpstr>Common Embedded Protocols: SPI 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glimpse at digital communications</dc:title>
  <dc:creator>Paul Leary</dc:creator>
  <cp:lastModifiedBy>Paul Leary</cp:lastModifiedBy>
  <cp:revision>11</cp:revision>
  <dcterms:created xsi:type="dcterms:W3CDTF">2019-03-27T17:19:39Z</dcterms:created>
  <dcterms:modified xsi:type="dcterms:W3CDTF">2019-03-27T19:25:52Z</dcterms:modified>
</cp:coreProperties>
</file>

<file path=docProps/thumbnail.jpeg>
</file>